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526" r:id="rId2"/>
    <p:sldId id="513" r:id="rId3"/>
    <p:sldId id="393" r:id="rId4"/>
    <p:sldId id="531" r:id="rId5"/>
    <p:sldId id="394" r:id="rId6"/>
    <p:sldId id="532" r:id="rId7"/>
    <p:sldId id="395" r:id="rId8"/>
    <p:sldId id="533" r:id="rId9"/>
    <p:sldId id="453" r:id="rId10"/>
    <p:sldId id="534" r:id="rId11"/>
    <p:sldId id="397" r:id="rId12"/>
    <p:sldId id="535" r:id="rId13"/>
    <p:sldId id="398" r:id="rId14"/>
    <p:sldId id="536" r:id="rId15"/>
    <p:sldId id="401" r:id="rId16"/>
    <p:sldId id="537" r:id="rId17"/>
    <p:sldId id="396" r:id="rId18"/>
    <p:sldId id="538" r:id="rId19"/>
    <p:sldId id="399" r:id="rId20"/>
    <p:sldId id="539" r:id="rId21"/>
    <p:sldId id="501" r:id="rId22"/>
    <p:sldId id="540" r:id="rId23"/>
    <p:sldId id="544" r:id="rId24"/>
    <p:sldId id="541" r:id="rId25"/>
    <p:sldId id="529" r:id="rId26"/>
    <p:sldId id="542" r:id="rId27"/>
    <p:sldId id="530" r:id="rId28"/>
    <p:sldId id="528" r:id="rId29"/>
    <p:sldId id="543" r:id="rId30"/>
  </p:sldIdLst>
  <p:sldSz cx="9144000" cy="5143500" type="screen16x9"/>
  <p:notesSz cx="6797675" cy="9929813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FD1"/>
    <a:srgbClr val="2AB02D"/>
    <a:srgbClr val="FF9933"/>
    <a:srgbClr val="FFCC00"/>
    <a:srgbClr val="FF5353"/>
    <a:srgbClr val="2525FF"/>
    <a:srgbClr val="FF66CC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 autoAdjust="0"/>
    <p:restoredTop sz="94709" autoAdjust="0"/>
  </p:normalViewPr>
  <p:slideViewPr>
    <p:cSldViewPr>
      <p:cViewPr varScale="1">
        <p:scale>
          <a:sx n="139" d="100"/>
          <a:sy n="139" d="100"/>
        </p:scale>
        <p:origin x="348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70"/>
    </p:cViewPr>
  </p:sorterViewPr>
  <p:notesViewPr>
    <p:cSldViewPr>
      <p:cViewPr varScale="1">
        <p:scale>
          <a:sx n="81" d="100"/>
          <a:sy n="81" d="100"/>
        </p:scale>
        <p:origin x="-4020" y="-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1FA7B2A-DC75-48E9-A61F-EE3CB181A28E}" type="datetimeFigureOut">
              <a:rPr lang="it-IT"/>
              <a:pPr>
                <a:defRPr/>
              </a:pPr>
              <a:t>18/04/2023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31338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9E5636B-A092-4759-8092-D9879540CE1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7F9CCA8-0686-498B-84AA-FD3A2DEAFD30}" type="datetimeFigureOut">
              <a:rPr lang="it-IT"/>
              <a:pPr>
                <a:defRPr/>
              </a:pPr>
              <a:t>18/04/2023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8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31338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A864849-94CA-40C6-95C0-10D3AD065BB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864849-94CA-40C6-95C0-10D3AD065BB1}" type="slidenum">
              <a:rPr lang="it-IT" altLang="it-IT" smtClean="0"/>
              <a:pPr>
                <a:defRPr/>
              </a:pPr>
              <a:t>21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02920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8120"/>
            <a:ext cx="7772400" cy="1102971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5338"/>
            <a:ext cx="6400800" cy="131404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7FB1D-C83A-4DEC-9E16-F45A3A753BD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52991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2D9DA-7D74-457E-9581-6DE705C0CC4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47605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6311"/>
            <a:ext cx="2057400" cy="438808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6311"/>
            <a:ext cx="6019800" cy="4388083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86E6E-DD4B-4DC3-868C-A263F818F76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6296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78700-D991-48BB-B5A3-460B79E481D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5649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742"/>
            <a:ext cx="7772400" cy="102044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552"/>
            <a:ext cx="7772400" cy="112519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6D2E7-F46D-4723-BCA0-75EBC426187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4720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199780"/>
            <a:ext cx="4038600" cy="33946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199780"/>
            <a:ext cx="4038600" cy="33946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7E835-9D01-4845-939C-0065E078DF0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4439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0583"/>
            <a:ext cx="4040188" cy="4808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447"/>
            <a:ext cx="4040188" cy="29629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0583"/>
            <a:ext cx="4041775" cy="4808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447"/>
            <a:ext cx="4041775" cy="29629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B1811-3913-4DF3-A6ED-9898DAA6B80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2677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49C7C-6103-466F-8D8D-3C3531CCC91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40288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2F3B1-E439-4763-9BC9-02CA5B64814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30701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25"/>
            <a:ext cx="3008313" cy="8712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96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840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4A112-1600-4889-B7F6-67AC17BFAA7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9720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926"/>
            <a:ext cx="5486400" cy="425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60233"/>
            <a:ext cx="5486400" cy="308514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6245"/>
            <a:ext cx="5486400" cy="603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840FC-A089-4D85-A02C-76C92BB9D64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6231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8716B455-4A84-4968-862A-CCF428D491B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42" y="0"/>
            <a:ext cx="7416316" cy="5154340"/>
          </a:xfrm>
        </p:spPr>
      </p:pic>
    </p:spTree>
    <p:extLst>
      <p:ext uri="{BB962C8B-B14F-4D97-AF65-F5344CB8AC3E}">
        <p14:creationId xmlns:p14="http://schemas.microsoft.com/office/powerpoint/2010/main" val="386840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8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NORD E CENTRO AMERICA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603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7,5%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28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SUD AMERICA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439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5,5%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3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OCEANIA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44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0,5%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21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AFRICA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1 </a:t>
            </a:r>
            <a:r>
              <a:rPr lang="it-IT" altLang="it-IT" sz="4000" dirty="0" err="1">
                <a:solidFill>
                  <a:schemeClr val="bg1"/>
                </a:solidFill>
                <a:latin typeface="Calibri" panose="020F0502020204030204" pitchFamily="34" charset="0"/>
              </a:rPr>
              <a:t>miliard</a:t>
            </a: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	o e 422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17,8%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94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ASIA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4 miliardi e 737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59,3%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82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10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e 21"/>
          <p:cNvSpPr/>
          <p:nvPr/>
        </p:nvSpPr>
        <p:spPr>
          <a:xfrm>
            <a:off x="107950" y="468313"/>
            <a:ext cx="2813050" cy="275113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28675" name="Picture 15" descr="Risultati immagini per sold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703263"/>
            <a:ext cx="2566988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igura a mano libera 11">
            <a:extLst>
              <a:ext uri="{FF2B5EF4-FFF2-40B4-BE49-F238E27FC236}">
                <a16:creationId xmlns:a16="http://schemas.microsoft.com/office/drawing/2014/main" id="{5D2E7ADC-9D55-F3F9-E872-3D8953C23EDF}"/>
              </a:ext>
            </a:extLst>
          </p:cNvPr>
          <p:cNvSpPr/>
          <p:nvPr/>
        </p:nvSpPr>
        <p:spPr>
          <a:xfrm>
            <a:off x="1505038" y="469878"/>
            <a:ext cx="1403175" cy="1373989"/>
          </a:xfrm>
          <a:custGeom>
            <a:avLst/>
            <a:gdLst>
              <a:gd name="connsiteX0" fmla="*/ 0 w 1403175"/>
              <a:gd name="connsiteY0" fmla="*/ 5 h 1373989"/>
              <a:gd name="connsiteX1" fmla="*/ 406480 w 1403175"/>
              <a:gd name="connsiteY1" fmla="*/ 57342 h 1373989"/>
              <a:gd name="connsiteX2" fmla="*/ 507206 w 1403175"/>
              <a:gd name="connsiteY2" fmla="*/ 91944 h 1373989"/>
              <a:gd name="connsiteX3" fmla="*/ 507359 w 1403175"/>
              <a:gd name="connsiteY3" fmla="*/ 91552 h 1373989"/>
              <a:gd name="connsiteX4" fmla="*/ 511531 w 1403175"/>
              <a:gd name="connsiteY4" fmla="*/ 93430 h 1373989"/>
              <a:gd name="connsiteX5" fmla="*/ 536211 w 1403175"/>
              <a:gd name="connsiteY5" fmla="*/ 101908 h 1373989"/>
              <a:gd name="connsiteX6" fmla="*/ 535284 w 1403175"/>
              <a:gd name="connsiteY6" fmla="*/ 104120 h 1373989"/>
              <a:gd name="connsiteX7" fmla="*/ 682847 w 1403175"/>
              <a:gd name="connsiteY7" fmla="*/ 170533 h 1373989"/>
              <a:gd name="connsiteX8" fmla="*/ 1403175 w 1403175"/>
              <a:gd name="connsiteY8" fmla="*/ 1202894 h 1373989"/>
              <a:gd name="connsiteX9" fmla="*/ 5721 w 1403175"/>
              <a:gd name="connsiteY9" fmla="*/ 1373989 h 1373989"/>
              <a:gd name="connsiteX10" fmla="*/ 44135 w 1403175"/>
              <a:gd name="connsiteY10" fmla="*/ 1275785 h 1373989"/>
              <a:gd name="connsiteX11" fmla="*/ 3619 w 1403175"/>
              <a:gd name="connsiteY11" fmla="*/ 1372437 h 1373989"/>
              <a:gd name="connsiteX12" fmla="*/ 0 w 1403175"/>
              <a:gd name="connsiteY12" fmla="*/ 5 h 137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3175" h="1373989">
                <a:moveTo>
                  <a:pt x="0" y="5"/>
                </a:moveTo>
                <a:cubicBezTo>
                  <a:pt x="137887" y="-340"/>
                  <a:pt x="274826" y="19047"/>
                  <a:pt x="406480" y="57342"/>
                </a:cubicBezTo>
                <a:lnTo>
                  <a:pt x="507206" y="91944"/>
                </a:lnTo>
                <a:lnTo>
                  <a:pt x="507359" y="91552"/>
                </a:lnTo>
                <a:lnTo>
                  <a:pt x="511531" y="93430"/>
                </a:lnTo>
                <a:lnTo>
                  <a:pt x="536211" y="101908"/>
                </a:lnTo>
                <a:lnTo>
                  <a:pt x="535284" y="104120"/>
                </a:lnTo>
                <a:lnTo>
                  <a:pt x="682847" y="170533"/>
                </a:lnTo>
                <a:cubicBezTo>
                  <a:pt x="1075539" y="380250"/>
                  <a:pt x="1346391" y="762509"/>
                  <a:pt x="1403175" y="1202894"/>
                </a:cubicBezTo>
                <a:lnTo>
                  <a:pt x="5721" y="1373989"/>
                </a:lnTo>
                <a:lnTo>
                  <a:pt x="44135" y="1275785"/>
                </a:lnTo>
                <a:lnTo>
                  <a:pt x="3619" y="1372437"/>
                </a:lnTo>
                <a:cubicBezTo>
                  <a:pt x="2413" y="914960"/>
                  <a:pt x="1206" y="457482"/>
                  <a:pt x="0" y="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3" name="Figura a mano libera 52"/>
          <p:cNvSpPr/>
          <p:nvPr/>
        </p:nvSpPr>
        <p:spPr>
          <a:xfrm>
            <a:off x="103790" y="469878"/>
            <a:ext cx="2822016" cy="2746812"/>
          </a:xfrm>
          <a:custGeom>
            <a:avLst/>
            <a:gdLst>
              <a:gd name="connsiteX0" fmla="*/ 1408545 w 2822016"/>
              <a:gd name="connsiteY0" fmla="*/ 0 h 2746812"/>
              <a:gd name="connsiteX1" fmla="*/ 1408544 w 2822016"/>
              <a:gd name="connsiteY1" fmla="*/ 1372438 h 2746812"/>
              <a:gd name="connsiteX2" fmla="*/ 1407161 w 2822016"/>
              <a:gd name="connsiteY2" fmla="*/ 1374325 h 2746812"/>
              <a:gd name="connsiteX3" fmla="*/ 2810055 w 2822016"/>
              <a:gd name="connsiteY3" fmla="*/ 1196629 h 2746812"/>
              <a:gd name="connsiteX4" fmla="*/ 2107107 w 2822016"/>
              <a:gd name="connsiteY4" fmla="*/ 2566982 h 2746812"/>
              <a:gd name="connsiteX5" fmla="*/ 584195 w 2822016"/>
              <a:gd name="connsiteY5" fmla="*/ 2491150 h 2746812"/>
              <a:gd name="connsiteX6" fmla="*/ 587244 w 2822016"/>
              <a:gd name="connsiteY6" fmla="*/ 2487011 h 2746812"/>
              <a:gd name="connsiteX7" fmla="*/ 415122 w 2822016"/>
              <a:gd name="connsiteY7" fmla="*/ 2345433 h 2746812"/>
              <a:gd name="connsiteX8" fmla="*/ 73332 w 2822016"/>
              <a:gd name="connsiteY8" fmla="*/ 935662 h 2746812"/>
              <a:gd name="connsiteX9" fmla="*/ 1408545 w 2822016"/>
              <a:gd name="connsiteY9" fmla="*/ 0 h 274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2016" h="2746812">
                <a:moveTo>
                  <a:pt x="1408545" y="0"/>
                </a:moveTo>
                <a:cubicBezTo>
                  <a:pt x="1408545" y="457479"/>
                  <a:pt x="1408544" y="914959"/>
                  <a:pt x="1408544" y="1372438"/>
                </a:cubicBezTo>
                <a:lnTo>
                  <a:pt x="1407161" y="1374325"/>
                </a:lnTo>
                <a:lnTo>
                  <a:pt x="2810055" y="1196629"/>
                </a:lnTo>
                <a:cubicBezTo>
                  <a:pt x="2884512" y="1749481"/>
                  <a:pt x="2606691" y="2291074"/>
                  <a:pt x="2107107" y="2566982"/>
                </a:cubicBezTo>
                <a:cubicBezTo>
                  <a:pt x="1627633" y="2831783"/>
                  <a:pt x="1033181" y="2802183"/>
                  <a:pt x="584195" y="2491150"/>
                </a:cubicBezTo>
                <a:lnTo>
                  <a:pt x="587244" y="2487011"/>
                </a:lnTo>
                <a:lnTo>
                  <a:pt x="415122" y="2345433"/>
                </a:lnTo>
                <a:cubicBezTo>
                  <a:pt x="39862" y="1981900"/>
                  <a:pt x="-99193" y="1436446"/>
                  <a:pt x="73332" y="935662"/>
                </a:cubicBezTo>
                <a:cubicBezTo>
                  <a:pt x="265914" y="376657"/>
                  <a:pt x="803413" y="0"/>
                  <a:pt x="1408545" y="0"/>
                </a:cubicBezTo>
                <a:close/>
              </a:path>
            </a:pathLst>
          </a:custGeom>
          <a:solidFill>
            <a:srgbClr val="2AB02D"/>
          </a:solidFill>
          <a:ln>
            <a:noFill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20" name="Triangolo isoscele 19"/>
          <p:cNvSpPr/>
          <p:nvPr/>
        </p:nvSpPr>
        <p:spPr>
          <a:xfrm>
            <a:off x="1587500" y="0"/>
            <a:ext cx="5884863" cy="480060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28681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0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1888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2025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613" y="401161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3850" y="5080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Connettore 1 18"/>
          <p:cNvCxnSpPr/>
          <p:nvPr/>
        </p:nvCxnSpPr>
        <p:spPr>
          <a:xfrm flipV="1">
            <a:off x="4552950" y="863600"/>
            <a:ext cx="896144" cy="174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>
            <a:cxnSpLocks/>
          </p:cNvCxnSpPr>
          <p:nvPr/>
        </p:nvCxnSpPr>
        <p:spPr>
          <a:xfrm flipV="1">
            <a:off x="4576763" y="2895786"/>
            <a:ext cx="2335212" cy="93326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96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0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8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654175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9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538" y="86360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3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4863" y="84428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0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3850" y="84296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1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3850" y="1635125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2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1617663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4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538" y="1635125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6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58750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7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8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409825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9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0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1888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1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2427288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2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0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3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4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1888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5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2025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6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7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4573588" y="628907"/>
            <a:ext cx="4559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2200" dirty="0">
                <a:solidFill>
                  <a:schemeClr val="bg1"/>
                </a:solidFill>
                <a:latin typeface="Calibri" pitchFamily="34" charset="0"/>
              </a:rPr>
              <a:t>10% popolazione – 77% risorse</a:t>
            </a:r>
          </a:p>
        </p:txBody>
      </p:sp>
      <p:pic>
        <p:nvPicPr>
          <p:cNvPr id="28718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19" name="Picture 13" descr="C:\Users\regia\Pictures\omino_tras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3219450"/>
            <a:ext cx="762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riangolo isoscele 3"/>
          <p:cNvSpPr/>
          <p:nvPr/>
        </p:nvSpPr>
        <p:spPr>
          <a:xfrm>
            <a:off x="1570124" y="39688"/>
            <a:ext cx="5918200" cy="4760912"/>
          </a:xfrm>
          <a:prstGeom prst="triangle">
            <a:avLst/>
          </a:prstGeom>
          <a:solidFill>
            <a:srgbClr val="FF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Triangolo isoscele 5"/>
          <p:cNvSpPr/>
          <p:nvPr/>
        </p:nvSpPr>
        <p:spPr>
          <a:xfrm>
            <a:off x="3580606" y="-6509"/>
            <a:ext cx="1898650" cy="1550035"/>
          </a:xfrm>
          <a:prstGeom prst="triangle">
            <a:avLst/>
          </a:prstGeom>
          <a:solidFill>
            <a:srgbClr val="2AB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1" name="CasellaDiTesto 10"/>
          <p:cNvSpPr txBox="1">
            <a:spLocks noChangeArrowheads="1"/>
          </p:cNvSpPr>
          <p:nvPr/>
        </p:nvSpPr>
        <p:spPr bwMode="auto">
          <a:xfrm>
            <a:off x="6853238" y="2624137"/>
            <a:ext cx="218719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it-IT" sz="2200" dirty="0">
                <a:solidFill>
                  <a:schemeClr val="bg1"/>
                </a:solidFill>
                <a:latin typeface="Calibri" pitchFamily="34" charset="0"/>
              </a:rPr>
              <a:t>90% popolazione</a:t>
            </a:r>
            <a:br>
              <a:rPr lang="it-IT" sz="22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it-IT" sz="2200" dirty="0">
                <a:solidFill>
                  <a:schemeClr val="bg1"/>
                </a:solidFill>
                <a:latin typeface="Calibri" pitchFamily="34" charset="0"/>
              </a:rPr>
              <a:t>23% risorse</a:t>
            </a:r>
          </a:p>
        </p:txBody>
      </p:sp>
      <p:sp>
        <p:nvSpPr>
          <p:cNvPr id="28729" name="CasellaDiTesto 32"/>
          <p:cNvSpPr txBox="1">
            <a:spLocks noChangeArrowheads="1"/>
          </p:cNvSpPr>
          <p:nvPr/>
        </p:nvSpPr>
        <p:spPr bwMode="auto">
          <a:xfrm>
            <a:off x="369888" y="14288"/>
            <a:ext cx="25558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200">
                <a:solidFill>
                  <a:schemeClr val="bg1"/>
                </a:solidFill>
                <a:latin typeface="Calibri" pitchFamily="34" charset="0"/>
              </a:rPr>
              <a:t>Risorse del mondo</a:t>
            </a:r>
          </a:p>
        </p:txBody>
      </p:sp>
      <p:sp>
        <p:nvSpPr>
          <p:cNvPr id="28730" name="CasellaDiTesto 33"/>
          <p:cNvSpPr txBox="1">
            <a:spLocks noChangeArrowheads="1"/>
          </p:cNvSpPr>
          <p:nvPr/>
        </p:nvSpPr>
        <p:spPr bwMode="auto">
          <a:xfrm>
            <a:off x="3152775" y="4751388"/>
            <a:ext cx="31178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200">
                <a:solidFill>
                  <a:schemeClr val="bg1"/>
                </a:solidFill>
                <a:latin typeface="Calibri" pitchFamily="34" charset="0"/>
              </a:rPr>
              <a:t>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3" grpId="0" animBg="1"/>
      <p:bldP spid="9" grpId="0"/>
      <p:bldP spid="4" grpId="0" animBg="1"/>
      <p:bldP spid="6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1539828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3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PERSONE </a:t>
            </a: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CHE </a:t>
            </a:r>
            <a:r>
              <a:rPr lang="it-IT" altLang="it-IT" sz="3000" u="sng" dirty="0">
                <a:solidFill>
                  <a:schemeClr val="bg1"/>
                </a:solidFill>
                <a:latin typeface="Calibri" panose="020F0502020204030204" pitchFamily="34" charset="0"/>
              </a:rPr>
              <a:t>MUOIONO DI FAME</a:t>
            </a: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239173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r>
              <a:rPr lang="it-IT" altLang="it-IT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milioni ogni anno </a:t>
            </a:r>
          </a:p>
        </p:txBody>
      </p:sp>
    </p:spTree>
    <p:extLst>
      <p:ext uri="{BB962C8B-B14F-4D97-AF65-F5344CB8AC3E}">
        <p14:creationId xmlns:p14="http://schemas.microsoft.com/office/powerpoint/2010/main" val="5080486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5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1628775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POPOLAZIONE CHE VIVE IN UN PAESE IN </a:t>
            </a:r>
            <a:r>
              <a:rPr lang="it-IT" altLang="it-IT" sz="3000" u="sng" dirty="0">
                <a:solidFill>
                  <a:schemeClr val="bg1"/>
                </a:solidFill>
                <a:latin typeface="Calibri" panose="020F0502020204030204" pitchFamily="34" charset="0"/>
              </a:rPr>
              <a:t>GUERRA</a:t>
            </a: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229711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u</a:t>
            </a:r>
            <a:r>
              <a:rPr lang="it-IT" altLang="it-IT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 </a:t>
            </a: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terzo della popolazione mondiale</a:t>
            </a:r>
          </a:p>
        </p:txBody>
      </p:sp>
    </p:spTree>
    <p:extLst>
      <p:ext uri="{BB962C8B-B14F-4D97-AF65-F5344CB8AC3E}">
        <p14:creationId xmlns:p14="http://schemas.microsoft.com/office/powerpoint/2010/main" val="28406707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7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1269358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POPOLAZIONE </a:t>
            </a:r>
            <a:r>
              <a:rPr lang="it-IT" altLang="it-IT" sz="3000" u="sng" dirty="0">
                <a:solidFill>
                  <a:schemeClr val="bg1"/>
                </a:solidFill>
                <a:latin typeface="Calibri" panose="020F0502020204030204" pitchFamily="34" charset="0"/>
              </a:rPr>
              <a:t>ANALFABETA</a:t>
            </a: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923678"/>
            <a:ext cx="9144000" cy="141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 miliardo di persone</a:t>
            </a:r>
          </a:p>
          <a:p>
            <a:pPr algn="ctr" eaLnBrk="1" hangingPunct="1">
              <a:spcBef>
                <a:spcPts val="700"/>
              </a:spcBef>
              <a:buFontTx/>
              <a:buNone/>
            </a:pPr>
            <a:r>
              <a:rPr lang="it-IT" altLang="it-IT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13% </a:t>
            </a: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della popolazione </a:t>
            </a:r>
            <a:r>
              <a:rPr lang="it-IT" altLang="it-IT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mondiale</a:t>
            </a:r>
          </a:p>
        </p:txBody>
      </p:sp>
    </p:spTree>
    <p:extLst>
      <p:ext uri="{BB962C8B-B14F-4D97-AF65-F5344CB8AC3E}">
        <p14:creationId xmlns:p14="http://schemas.microsoft.com/office/powerpoint/2010/main" val="18420470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40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42" y="0"/>
            <a:ext cx="7416316" cy="5154340"/>
          </a:xfrm>
        </p:spPr>
      </p:pic>
    </p:spTree>
    <p:extLst>
      <p:ext uri="{BB962C8B-B14F-4D97-AF65-F5344CB8AC3E}">
        <p14:creationId xmlns:p14="http://schemas.microsoft.com/office/powerpoint/2010/main" val="2026139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AB087A3-CBC4-749F-FFBE-D48393A56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875" y="0"/>
            <a:ext cx="3616249" cy="51435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95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POPOLAZIONE </a:t>
            </a:r>
            <a:r>
              <a:rPr lang="it-IT" altLang="it-IT" sz="3000" u="sng" dirty="0">
                <a:solidFill>
                  <a:schemeClr val="bg1"/>
                </a:solidFill>
                <a:latin typeface="Calibri" panose="020F0502020204030204" pitchFamily="34" charset="0"/>
              </a:rPr>
              <a:t>MONDIALE</a:t>
            </a:r>
            <a:r>
              <a:rPr lang="it-IT" altLang="it-IT" sz="3000" dirty="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971550" y="2168525"/>
            <a:ext cx="7200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8 miliardi di persone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5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ITALIA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7421" y="2297113"/>
            <a:ext cx="748502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60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0,75%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2" descr="terr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4794"/>
            <a:ext cx="9324528" cy="818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20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altLang="it-IT"/>
          </a:p>
        </p:txBody>
      </p:sp>
      <p:sp>
        <p:nvSpPr>
          <p:cNvPr id="12291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altLang="it-IT"/>
          </a:p>
        </p:txBody>
      </p:sp>
      <p:sp>
        <p:nvSpPr>
          <p:cNvPr id="12292" name="Text Box 2"/>
          <p:cNvSpPr txBox="1">
            <a:spLocks noChangeArrowheads="1"/>
          </p:cNvSpPr>
          <p:nvPr/>
        </p:nvSpPr>
        <p:spPr bwMode="auto">
          <a:xfrm>
            <a:off x="971550" y="1628775"/>
            <a:ext cx="72009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POPOLAZIONE IN </a:t>
            </a:r>
            <a:r>
              <a:rPr lang="it-IT" altLang="it-IT" sz="3000" u="sng">
                <a:solidFill>
                  <a:schemeClr val="bg1"/>
                </a:solidFill>
                <a:latin typeface="Calibri" panose="020F0502020204030204" pitchFamily="34" charset="0"/>
              </a:rPr>
              <a:t>EUROPA</a:t>
            </a:r>
            <a:r>
              <a:rPr lang="it-IT" altLang="it-IT" sz="3000">
                <a:solidFill>
                  <a:schemeClr val="bg1"/>
                </a:solidFill>
                <a:latin typeface="Calibri" panose="020F0502020204030204" pitchFamily="34" charset="0"/>
              </a:rPr>
              <a:t>:</a:t>
            </a:r>
            <a:endParaRPr lang="it-IT" altLang="it-IT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31800" y="2297113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749 milioni</a:t>
            </a:r>
            <a:b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it-IT" altLang="it-IT" sz="4000" dirty="0">
                <a:solidFill>
                  <a:schemeClr val="bg1"/>
                </a:solidFill>
                <a:latin typeface="Calibri" panose="020F0502020204030204" pitchFamily="34" charset="0"/>
              </a:rPr>
              <a:t>9,4% della popolazione mondiale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6924</TotalTime>
  <Words>159</Words>
  <Application>Microsoft Office PowerPoint</Application>
  <PresentationFormat>Presentazione su schermo (16:9)</PresentationFormat>
  <Paragraphs>28</Paragraphs>
  <Slides>29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2" baseType="lpstr">
      <vt:lpstr>Arial</vt:lpstr>
      <vt:lpstr>Calibri</vt:lpstr>
      <vt:lpstr>Struttura predefinita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SERMIG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PC119</dc:creator>
  <cp:lastModifiedBy>Elena Gervasoni</cp:lastModifiedBy>
  <cp:revision>544</cp:revision>
  <cp:lastPrinted>2023-04-17T12:51:05Z</cp:lastPrinted>
  <dcterms:created xsi:type="dcterms:W3CDTF">2012-12-24T09:30:14Z</dcterms:created>
  <dcterms:modified xsi:type="dcterms:W3CDTF">2023-04-18T15:26:36Z</dcterms:modified>
</cp:coreProperties>
</file>